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1" r:id="rId2"/>
    <p:sldId id="259" r:id="rId3"/>
    <p:sldId id="260" r:id="rId4"/>
    <p:sldId id="275" r:id="rId5"/>
    <p:sldId id="267" r:id="rId6"/>
    <p:sldId id="285" r:id="rId7"/>
    <p:sldId id="270" r:id="rId8"/>
    <p:sldId id="273" r:id="rId9"/>
    <p:sldId id="287" r:id="rId10"/>
    <p:sldId id="294" r:id="rId11"/>
    <p:sldId id="274" r:id="rId12"/>
    <p:sldId id="276" r:id="rId13"/>
    <p:sldId id="292" r:id="rId14"/>
    <p:sldId id="289" r:id="rId15"/>
    <p:sldId id="293" r:id="rId16"/>
    <p:sldId id="290" r:id="rId17"/>
    <p:sldId id="280" r:id="rId18"/>
    <p:sldId id="281" r:id="rId19"/>
    <p:sldId id="283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74" autoAdjust="0"/>
    <p:restoredTop sz="94660"/>
  </p:normalViewPr>
  <p:slideViewPr>
    <p:cSldViewPr>
      <p:cViewPr varScale="1">
        <p:scale>
          <a:sx n="69" d="100"/>
          <a:sy n="69" d="100"/>
        </p:scale>
        <p:origin x="-12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E206C53-AB4C-4EA9-BE41-4B2A01F2385B}" type="datetimeFigureOut">
              <a:rPr lang="en-US" smtClean="0"/>
              <a:pPr/>
              <a:t>3/19/2011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559D14A-DC00-43CA-8A23-EF52F27E85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F1D36F-1723-4BFD-B610-C8B7090312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A379B-6103-43DA-8F53-F1EA7D649EDC}" type="slidenum">
              <a:rPr lang="en-US"/>
              <a:pPr/>
              <a:t>1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10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11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12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13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14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17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18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5A379B-6103-43DA-8F53-F1EA7D649EDC}" type="slidenum">
              <a:rPr lang="en-US"/>
              <a:pPr/>
              <a:t>19</a:t>
            </a:fld>
            <a:endParaRPr lang="en-US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2E5EED-516E-4D0E-A7FE-794F8678C504}" type="slidenum">
              <a:rPr lang="en-US"/>
              <a:pPr/>
              <a:t>2</a:t>
            </a:fld>
            <a:endParaRPr 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04E56-C6AB-4F98-BD94-16D2EAB0211C}" type="slidenum">
              <a:rPr lang="en-US"/>
              <a:pPr/>
              <a:t>3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E04E56-C6AB-4F98-BD94-16D2EAB0211C}" type="slidenum">
              <a:rPr lang="en-US"/>
              <a:pPr/>
              <a:t>4</a:t>
            </a:fld>
            <a:endParaRPr 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5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6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7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8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0B5A89-2700-4A32-8737-885FD9D6D340}" type="slidenum">
              <a:rPr lang="en-US"/>
              <a:pPr/>
              <a:t>9</a:t>
            </a:fld>
            <a:endParaRPr 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1B2E8-B0C9-4C03-8CF6-479C30EDD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00556-F3C6-463B-A51A-06002DAE8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9D19E-1E47-4669-8151-92A6B3897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152D9-723B-4095-BC8C-E27CCC785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5F2D6-BFC8-4984-A00B-F55CD6162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74990-4AE8-44C5-9983-4A1D67B8E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49744-ED7E-46AE-85D6-F8BC5CBBC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3E69F-30C7-4A02-A0C0-42FC57377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DB098-E363-475D-9FB6-43CEC118F9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F1C1FF-D75B-4500-B8C7-9896FB2E8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CB2B2-F457-400E-8C46-BC42278AF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 smtClean="0"/>
              <a:t>Allyn White,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22FDF7A-7F4B-474A-8A60-DD79DADD1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itle 7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Building Celebrity Brands: Understanding Consumer Responses to Endorser Failures</a:t>
            </a:r>
          </a:p>
        </p:txBody>
      </p:sp>
      <p:sp>
        <p:nvSpPr>
          <p:cNvPr id="2054" name="Subtitle 8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752600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Allyn</a:t>
            </a:r>
            <a:r>
              <a:rPr lang="en-US" sz="1800" dirty="0" smtClean="0"/>
              <a:t> White, Mississippi State University</a:t>
            </a:r>
          </a:p>
          <a:p>
            <a:pPr eaLnBrk="1" hangingPunct="1"/>
            <a:r>
              <a:rPr lang="en-US" sz="1800" dirty="0" smtClean="0"/>
              <a:t>Cynthia Webster, Mississippi State University</a:t>
            </a:r>
          </a:p>
          <a:p>
            <a:pPr eaLnBrk="1" hangingPunct="1"/>
            <a:r>
              <a:rPr lang="en-US" sz="1800" i="1" dirty="0" smtClean="0"/>
              <a:t>2</a:t>
            </a:r>
            <a:r>
              <a:rPr lang="en-US" sz="1800" i="1" baseline="30000" dirty="0" smtClean="0"/>
              <a:t>nd</a:t>
            </a:r>
            <a:r>
              <a:rPr lang="en-US" sz="1800" i="1" dirty="0" smtClean="0"/>
              <a:t> International Colloquium on </a:t>
            </a:r>
          </a:p>
          <a:p>
            <a:pPr eaLnBrk="1" hangingPunct="1"/>
            <a:r>
              <a:rPr lang="en-US" sz="1800" i="1" dirty="0" smtClean="0"/>
              <a:t>the Consumer Brand Relationship</a:t>
            </a:r>
          </a:p>
          <a:p>
            <a:pPr eaLnBrk="1" hangingPunct="1"/>
            <a:r>
              <a:rPr lang="en-US" sz="1800" dirty="0" smtClean="0"/>
              <a:t>March 19,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1B2E8-B0C9-4C03-8CF6-479C30EDD8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3553" name="Picture 1" descr="C:\Users\Owner\Pictures\Michael V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962400"/>
            <a:ext cx="2438400" cy="1828800"/>
          </a:xfrm>
          <a:prstGeom prst="rect">
            <a:avLst/>
          </a:prstGeom>
          <a:noFill/>
        </p:spPr>
      </p:pic>
      <p:pic>
        <p:nvPicPr>
          <p:cNvPr id="23554" name="Picture 2" descr="C:\Users\Owner\Pictures\Tiger_Woods_Wife_Elin_Nordegren_Photoshop_Beat_Face-2009-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3931920"/>
            <a:ext cx="2161117" cy="1945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 dirty="0" smtClean="0"/>
              <a:t>Conceptual Model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1371600"/>
            <a:ext cx="2209800" cy="1447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Endorser Failure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-Non-Functional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-Functional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7000" y="13716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Endorser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Evaluation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77000" y="2819400"/>
            <a:ext cx="14478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Attitude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477000" y="4114800"/>
            <a:ext cx="15240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Purchase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Intentions</a:t>
            </a:r>
          </a:p>
        </p:txBody>
      </p:sp>
      <p:cxnSp>
        <p:nvCxnSpPr>
          <p:cNvPr id="14" name="Straight Arrow Connector 13"/>
          <p:cNvCxnSpPr>
            <a:stCxn id="10" idx="3"/>
            <a:endCxn id="12" idx="1"/>
          </p:cNvCxnSpPr>
          <p:nvPr/>
        </p:nvCxnSpPr>
        <p:spPr>
          <a:xfrm>
            <a:off x="2438400" y="2095500"/>
            <a:ext cx="4038600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0" idx="3"/>
            <a:endCxn id="11" idx="1"/>
          </p:cNvCxnSpPr>
          <p:nvPr/>
        </p:nvCxnSpPr>
        <p:spPr>
          <a:xfrm flipV="1">
            <a:off x="2438400" y="1828800"/>
            <a:ext cx="4038600" cy="266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8" idx="0"/>
          </p:cNvCxnSpPr>
          <p:nvPr/>
        </p:nvCxnSpPr>
        <p:spPr>
          <a:xfrm rot="5400000" flipH="1" flipV="1">
            <a:off x="1905000" y="2133600"/>
            <a:ext cx="1828800" cy="1676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3"/>
            <a:endCxn id="13" idx="1"/>
          </p:cNvCxnSpPr>
          <p:nvPr/>
        </p:nvCxnSpPr>
        <p:spPr>
          <a:xfrm>
            <a:off x="2438400" y="2095500"/>
            <a:ext cx="4038600" cy="2476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5800" y="3886200"/>
            <a:ext cx="2590800" cy="16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Endorser-Product Congruence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-High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-Low</a:t>
            </a:r>
          </a:p>
        </p:txBody>
      </p:sp>
      <p:cxnSp>
        <p:nvCxnSpPr>
          <p:cNvPr id="19" name="Straight Arrow Connector 18"/>
          <p:cNvCxnSpPr>
            <a:stCxn id="18" idx="0"/>
          </p:cNvCxnSpPr>
          <p:nvPr/>
        </p:nvCxnSpPr>
        <p:spPr>
          <a:xfrm rot="5400000" flipH="1" flipV="1">
            <a:off x="2819400" y="2438400"/>
            <a:ext cx="609600" cy="2286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0"/>
          </p:cNvCxnSpPr>
          <p:nvPr/>
        </p:nvCxnSpPr>
        <p:spPr>
          <a:xfrm rot="5400000" flipH="1" flipV="1">
            <a:off x="2438400" y="2133600"/>
            <a:ext cx="1295400" cy="2209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sz="4000" dirty="0" smtClean="0"/>
              <a:t>Overview of Experiments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838201"/>
            <a:ext cx="7772400" cy="4800600"/>
          </a:xfrm>
        </p:spPr>
        <p:txBody>
          <a:bodyPr/>
          <a:lstStyle/>
          <a:p>
            <a:r>
              <a:rPr lang="en-US" sz="1800" dirty="0" smtClean="0"/>
              <a:t>Experiment 1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Unfamiliar Endorser (Donovan) and Brand (Adidas)</a:t>
            </a:r>
            <a:endParaRPr lang="en-US" sz="1600" dirty="0" smtClean="0">
              <a:ea typeface="+mn-ea"/>
              <a:cs typeface="+mn-cs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Mitigate probable confounding effects due to endorser familiarity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Sandal (low congruence) and Soccer Shoe (high congruence)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800" dirty="0" smtClean="0"/>
          </a:p>
          <a:p>
            <a:r>
              <a:rPr lang="en-US" sz="1800" dirty="0" smtClean="0"/>
              <a:t>Experiment 2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Familiar Endorser (Beckham) and Brand (Adidas)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Enhances external validity (</a:t>
            </a:r>
            <a:r>
              <a:rPr lang="en-US" sz="1600" dirty="0" err="1" smtClean="0">
                <a:ea typeface="+mn-ea"/>
                <a:cs typeface="+mn-cs"/>
              </a:rPr>
              <a:t>Kamins</a:t>
            </a:r>
            <a:r>
              <a:rPr lang="en-US" sz="1600" dirty="0" smtClean="0">
                <a:ea typeface="+mn-ea"/>
                <a:cs typeface="+mn-cs"/>
              </a:rPr>
              <a:t> 1990; Money et al. 2006)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Sandal (low congruence) and Soccer Shoe (high congruence)</a:t>
            </a:r>
          </a:p>
          <a:p>
            <a:endParaRPr lang="en-US" sz="1800" dirty="0" smtClean="0"/>
          </a:p>
          <a:p>
            <a:r>
              <a:rPr lang="en-US" sz="1800" dirty="0" smtClean="0"/>
              <a:t>Experiment 3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Tiger Woods and Nike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Provide a realistic view of endorsements in practice (</a:t>
            </a:r>
            <a:r>
              <a:rPr lang="en-US" sz="1600" dirty="0" err="1" smtClean="0">
                <a:ea typeface="+mn-ea"/>
                <a:cs typeface="+mn-cs"/>
              </a:rPr>
              <a:t>Kahle</a:t>
            </a:r>
            <a:r>
              <a:rPr lang="en-US" sz="1600" dirty="0" smtClean="0">
                <a:ea typeface="+mn-ea"/>
                <a:cs typeface="+mn-cs"/>
              </a:rPr>
              <a:t> and Homer 1990; </a:t>
            </a:r>
            <a:r>
              <a:rPr lang="en-US" sz="1600" dirty="0" err="1" smtClean="0">
                <a:ea typeface="+mn-ea"/>
                <a:cs typeface="+mn-cs"/>
              </a:rPr>
              <a:t>Kamins</a:t>
            </a:r>
            <a:r>
              <a:rPr lang="en-US" sz="1600" dirty="0" smtClean="0">
                <a:ea typeface="+mn-ea"/>
                <a:cs typeface="+mn-cs"/>
              </a:rPr>
              <a:t> and Gupta 1994)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Cologne (low congruence) and Golf Clubs (high congruence)</a:t>
            </a:r>
          </a:p>
          <a:p>
            <a:pPr lvl="1">
              <a:buNone/>
            </a:pPr>
            <a:endParaRPr lang="en-US" sz="18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Method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953001"/>
          </a:xfrm>
        </p:spPr>
        <p:txBody>
          <a:bodyPr/>
          <a:lstStyle/>
          <a:p>
            <a:r>
              <a:rPr lang="en-US" sz="2400" dirty="0" smtClean="0"/>
              <a:t>Samples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Study 1 (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</a:t>
            </a:r>
            <a:r>
              <a:rPr lang="en-US" sz="1800" dirty="0" smtClean="0">
                <a:ea typeface="+mn-ea"/>
                <a:cs typeface="+mn-cs"/>
              </a:rPr>
              <a:t>=249; Female=.57; Fan=.18; Age=34)</a:t>
            </a:r>
            <a:endParaRPr lang="en-US" sz="1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800" dirty="0" smtClean="0">
                <a:ea typeface="+mn-ea"/>
                <a:cs typeface="+mn-cs"/>
              </a:rPr>
              <a:t>Study 2 (</a:t>
            </a:r>
            <a:r>
              <a:rPr lang="en-US" sz="1800" i="1" dirty="0" smtClean="0">
                <a:ea typeface="+mn-ea"/>
                <a:cs typeface="+mn-cs"/>
              </a:rPr>
              <a:t>n</a:t>
            </a:r>
            <a:r>
              <a:rPr lang="en-US" sz="1800" dirty="0" smtClean="0">
                <a:ea typeface="+mn-ea"/>
                <a:cs typeface="+mn-cs"/>
              </a:rPr>
              <a:t>=205; Female=.46; Fan=.22; Age=28)</a:t>
            </a:r>
          </a:p>
          <a:p>
            <a:pPr lvl="1"/>
            <a:r>
              <a:rPr lang="en-US" sz="1800" dirty="0" smtClean="0"/>
              <a:t>Study 3 (</a:t>
            </a:r>
            <a:r>
              <a:rPr lang="en-US" sz="1800" i="1" dirty="0" smtClean="0"/>
              <a:t>n</a:t>
            </a:r>
            <a:r>
              <a:rPr lang="en-US" sz="1800" dirty="0" smtClean="0"/>
              <a:t>=165; Female=.51; Fan=.27; Age=32)</a:t>
            </a:r>
          </a:p>
          <a:p>
            <a:r>
              <a:rPr lang="en-US" sz="2400" dirty="0" smtClean="0"/>
              <a:t>Stimulus Materials and Dependent Variables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Six full-page ads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Survey </a:t>
            </a:r>
            <a:r>
              <a:rPr lang="en-US" sz="1800" i="1" dirty="0" smtClean="0">
                <a:ea typeface="+mn-ea"/>
                <a:cs typeface="+mn-cs"/>
              </a:rPr>
              <a:t>(α ≥ </a:t>
            </a:r>
            <a:r>
              <a:rPr lang="en-US" sz="1800" dirty="0" smtClean="0">
                <a:ea typeface="+mn-ea"/>
                <a:cs typeface="+mn-cs"/>
              </a:rPr>
              <a:t>.9</a:t>
            </a:r>
            <a:r>
              <a:rPr lang="en-US" sz="1800" i="1" dirty="0" smtClean="0">
                <a:ea typeface="+mn-ea"/>
                <a:cs typeface="+mn-cs"/>
              </a:rPr>
              <a:t>)</a:t>
            </a:r>
            <a:r>
              <a:rPr lang="en-US" sz="1800" dirty="0" smtClean="0">
                <a:ea typeface="+mn-ea"/>
                <a:cs typeface="+mn-cs"/>
              </a:rPr>
              <a:t> presenting failure/control scenario and items assessing:</a:t>
            </a:r>
          </a:p>
          <a:p>
            <a:pPr lvl="2"/>
            <a:r>
              <a:rPr lang="en-US" sz="1800" dirty="0" smtClean="0">
                <a:ea typeface="+mn-ea"/>
                <a:cs typeface="+mn-cs"/>
              </a:rPr>
              <a:t>Brand and Endorser Attitudes (e.g., 1=strongly dislike; 7=strongly like)</a:t>
            </a:r>
          </a:p>
          <a:p>
            <a:pPr lvl="2"/>
            <a:r>
              <a:rPr lang="en-US" sz="1800" dirty="0" smtClean="0">
                <a:ea typeface="+mn-ea"/>
                <a:cs typeface="+mn-cs"/>
              </a:rPr>
              <a:t>Brand Purchase Intentions (e.g., 1=unlikely; 7=likely)</a:t>
            </a:r>
          </a:p>
          <a:p>
            <a:r>
              <a:rPr lang="en-US" sz="2200" dirty="0" smtClean="0"/>
              <a:t>Pretests &amp; Manipulation Checks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Evidence of effective manipulation (</a:t>
            </a:r>
            <a:r>
              <a:rPr lang="en-US" sz="1800" i="1" dirty="0" smtClean="0">
                <a:ea typeface="+mn-ea"/>
                <a:cs typeface="+mn-cs"/>
              </a:rPr>
              <a:t>p</a:t>
            </a:r>
            <a:r>
              <a:rPr lang="en-US" sz="1800" dirty="0" smtClean="0">
                <a:ea typeface="+mn-ea"/>
                <a:cs typeface="+mn-cs"/>
              </a:rPr>
              <a:t>≤.05) across all studies</a:t>
            </a:r>
          </a:p>
          <a:p>
            <a:pPr lvl="1"/>
            <a:endParaRPr lang="en-US" sz="1800" dirty="0" smtClean="0">
              <a:ea typeface="+mn-ea"/>
              <a:cs typeface="+mn-cs"/>
            </a:endParaRPr>
          </a:p>
          <a:p>
            <a:pPr lvl="3"/>
            <a:endParaRPr lang="en-US" sz="10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Mean Ranges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953001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b="1" dirty="0" smtClean="0"/>
              <a:t>Study                                            Range</a:t>
            </a:r>
            <a:endParaRPr lang="en-US" sz="2400" dirty="0" smtClean="0"/>
          </a:p>
          <a:p>
            <a:r>
              <a:rPr lang="en-US" sz="2400" dirty="0" smtClean="0"/>
              <a:t>1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Endorser Attitudes:                                 4.5 – 4.8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Brand Attitudes:                                      5.0 – 5.4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Brand Purchase Intentions:                    3.3 – 4.2*</a:t>
            </a:r>
            <a:endParaRPr lang="en-US" sz="1400" dirty="0" smtClean="0"/>
          </a:p>
          <a:p>
            <a:r>
              <a:rPr lang="en-US" sz="2400" dirty="0" smtClean="0"/>
              <a:t>2</a:t>
            </a:r>
          </a:p>
          <a:p>
            <a:pPr lvl="1"/>
            <a:r>
              <a:rPr lang="en-US" sz="1800" dirty="0" smtClean="0"/>
              <a:t>Endorser Attitudes:                                 4.5 – 5.4*</a:t>
            </a:r>
          </a:p>
          <a:p>
            <a:pPr lvl="1"/>
            <a:r>
              <a:rPr lang="en-US" sz="1800" dirty="0" smtClean="0"/>
              <a:t>Brand Attitudes:                                      4.9 – 5.6*     </a:t>
            </a:r>
          </a:p>
          <a:p>
            <a:pPr lvl="1"/>
            <a:r>
              <a:rPr lang="en-US" sz="1800" dirty="0" smtClean="0"/>
              <a:t>Brand Purchase Intentions:                    3.0 – 3.5</a:t>
            </a:r>
            <a:endParaRPr lang="en-US" sz="1400" dirty="0" smtClean="0"/>
          </a:p>
          <a:p>
            <a:r>
              <a:rPr lang="en-US" sz="2400" dirty="0" smtClean="0"/>
              <a:t>3</a:t>
            </a:r>
          </a:p>
          <a:p>
            <a:pPr lvl="1"/>
            <a:r>
              <a:rPr lang="en-US" sz="1800" dirty="0" smtClean="0"/>
              <a:t>Endorser Attitudes:                                  3.7 – 4.3</a:t>
            </a:r>
          </a:p>
          <a:p>
            <a:pPr lvl="1"/>
            <a:r>
              <a:rPr lang="en-US" sz="1800" dirty="0" smtClean="0"/>
              <a:t>Brand Attitudes:                                       4.4 – 5.7</a:t>
            </a:r>
          </a:p>
          <a:p>
            <a:pPr lvl="1"/>
            <a:r>
              <a:rPr lang="en-US" sz="1800" dirty="0" smtClean="0"/>
              <a:t>Brand Purchase Intentions:                     3.1 – 3.8</a:t>
            </a:r>
            <a:endParaRPr lang="en-US" sz="1400" dirty="0" smtClean="0"/>
          </a:p>
          <a:p>
            <a:pPr lvl="1"/>
            <a:endParaRPr lang="en-US" sz="1800" dirty="0" smtClean="0">
              <a:ea typeface="+mn-ea"/>
              <a:cs typeface="+mn-cs"/>
            </a:endParaRPr>
          </a:p>
          <a:p>
            <a:pPr lvl="3"/>
            <a:endParaRPr lang="en-US" sz="10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9938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ANOVA Results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5029200"/>
          </a:xfrm>
        </p:spPr>
        <p:txBody>
          <a:bodyPr/>
          <a:lstStyle/>
          <a:p>
            <a:r>
              <a:rPr lang="en-US" sz="2400" dirty="0" smtClean="0"/>
              <a:t>Study 1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H3 supported 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(F=</a:t>
            </a:r>
            <a:r>
              <a:rPr lang="en-US" sz="1600" dirty="0" smtClean="0"/>
              <a:t> 3.6 [2,246], </a:t>
            </a:r>
            <a:r>
              <a:rPr lang="en-US" sz="1600" i="1" dirty="0" smtClean="0"/>
              <a:t>p</a:t>
            </a:r>
            <a:r>
              <a:rPr lang="en-US" sz="1600" dirty="0" smtClean="0"/>
              <a:t> = .03)</a:t>
            </a:r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2"/>
            <a:r>
              <a:rPr lang="en-US" sz="1400" dirty="0" smtClean="0"/>
              <a:t>Brand </a:t>
            </a:r>
            <a:r>
              <a:rPr lang="en-US" sz="1400" dirty="0" err="1" smtClean="0"/>
              <a:t>PIs_Func</a:t>
            </a:r>
            <a:r>
              <a:rPr lang="en-US" sz="1400" dirty="0" smtClean="0"/>
              <a:t>= 3.4, s=1.9</a:t>
            </a:r>
          </a:p>
          <a:p>
            <a:pPr lvl="2"/>
            <a:r>
              <a:rPr lang="en-US" sz="1400" dirty="0" smtClean="0"/>
              <a:t>Brand </a:t>
            </a:r>
            <a:r>
              <a:rPr lang="en-US" sz="1400" dirty="0" err="1" smtClean="0"/>
              <a:t>PIs_NF</a:t>
            </a:r>
            <a:r>
              <a:rPr lang="en-US" sz="1400" dirty="0" smtClean="0"/>
              <a:t>=4.0, s=1.7</a:t>
            </a:r>
          </a:p>
          <a:p>
            <a:pPr lvl="2"/>
            <a:r>
              <a:rPr lang="en-US" sz="1400" dirty="0" smtClean="0"/>
              <a:t>Brand </a:t>
            </a:r>
            <a:r>
              <a:rPr lang="en-US" sz="1400" dirty="0" err="1" smtClean="0"/>
              <a:t>PIs_Con</a:t>
            </a:r>
            <a:r>
              <a:rPr lang="en-US" sz="1400" dirty="0" smtClean="0"/>
              <a:t>=4.0,s=1.8</a:t>
            </a:r>
          </a:p>
          <a:p>
            <a:r>
              <a:rPr lang="en-US" sz="2400" dirty="0" smtClean="0"/>
              <a:t>Study 2</a:t>
            </a:r>
          </a:p>
          <a:p>
            <a:pPr lvl="1"/>
            <a:r>
              <a:rPr lang="en-US" sz="1800" dirty="0" smtClean="0"/>
              <a:t>H4 not in hypothesized direction </a:t>
            </a:r>
            <a:r>
              <a:rPr lang="en-US" sz="1600" dirty="0" smtClean="0"/>
              <a:t>(F = 3.3 [2, 196], </a:t>
            </a:r>
            <a:r>
              <a:rPr lang="en-US" sz="1600" i="1" dirty="0" smtClean="0"/>
              <a:t>p</a:t>
            </a:r>
            <a:r>
              <a:rPr lang="en-US" sz="1600" dirty="0" smtClean="0"/>
              <a:t> = .04)</a:t>
            </a:r>
          </a:p>
          <a:p>
            <a:pPr lvl="2"/>
            <a:r>
              <a:rPr lang="en-US" sz="1400" dirty="0" smtClean="0"/>
              <a:t>Endorser </a:t>
            </a:r>
            <a:r>
              <a:rPr lang="en-US" sz="1400" dirty="0" err="1" smtClean="0"/>
              <a:t>Evals_NFxNC</a:t>
            </a:r>
            <a:r>
              <a:rPr lang="en-US" sz="1400" dirty="0" smtClean="0"/>
              <a:t>=5.1, s=.9</a:t>
            </a:r>
          </a:p>
          <a:p>
            <a:pPr lvl="2"/>
            <a:r>
              <a:rPr lang="en-US" sz="1400" dirty="0" smtClean="0"/>
              <a:t>Endorser </a:t>
            </a:r>
            <a:r>
              <a:rPr lang="en-US" sz="1400" dirty="0" err="1" smtClean="0"/>
              <a:t>Evals_NFxC</a:t>
            </a:r>
            <a:r>
              <a:rPr lang="en-US" sz="1400" dirty="0" smtClean="0"/>
              <a:t>=4.8, s=1.2</a:t>
            </a:r>
          </a:p>
          <a:p>
            <a:pPr lvl="1"/>
            <a:r>
              <a:rPr lang="en-US" sz="1800" dirty="0" smtClean="0"/>
              <a:t>H5 supported </a:t>
            </a:r>
            <a:r>
              <a:rPr lang="en-US" sz="1600" dirty="0" smtClean="0"/>
              <a:t>(F=5.0 [2,189], </a:t>
            </a:r>
            <a:r>
              <a:rPr lang="en-US" sz="1600" i="1" dirty="0" smtClean="0"/>
              <a:t>p</a:t>
            </a:r>
            <a:r>
              <a:rPr lang="en-US" sz="1600" dirty="0" smtClean="0"/>
              <a:t> = .007)</a:t>
            </a:r>
          </a:p>
          <a:p>
            <a:pPr lvl="2"/>
            <a:r>
              <a:rPr lang="en-US" sz="1400" dirty="0" smtClean="0"/>
              <a:t>Brand </a:t>
            </a:r>
            <a:r>
              <a:rPr lang="en-US" sz="1400" dirty="0" err="1" smtClean="0"/>
              <a:t>Att_FxNC</a:t>
            </a:r>
            <a:r>
              <a:rPr lang="en-US" sz="1400" dirty="0" smtClean="0"/>
              <a:t>=5.6, s=.9</a:t>
            </a:r>
          </a:p>
          <a:p>
            <a:pPr lvl="2"/>
            <a:r>
              <a:rPr lang="en-US" sz="1400" dirty="0" smtClean="0"/>
              <a:t>Brand </a:t>
            </a:r>
            <a:r>
              <a:rPr lang="en-US" sz="1400" dirty="0" err="1" smtClean="0"/>
              <a:t>Att_FxC</a:t>
            </a:r>
            <a:r>
              <a:rPr lang="en-US" sz="1400" dirty="0" smtClean="0"/>
              <a:t>=4.9, s=.7</a:t>
            </a:r>
          </a:p>
          <a:p>
            <a:pPr lvl="2"/>
            <a:endParaRPr lang="en-US" sz="1400" dirty="0" smtClean="0"/>
          </a:p>
          <a:p>
            <a:r>
              <a:rPr lang="en-US" sz="2400" dirty="0" smtClean="0"/>
              <a:t>Study 3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NO HYPOTHESES SUPPORTED!!!</a:t>
            </a:r>
          </a:p>
          <a:p>
            <a:pPr lvl="1"/>
            <a:endParaRPr lang="en-US" sz="1800" dirty="0" smtClean="0">
              <a:ea typeface="+mn-ea"/>
              <a:cs typeface="+mn-cs"/>
            </a:endParaRPr>
          </a:p>
          <a:p>
            <a:pPr lvl="3"/>
            <a:endParaRPr lang="en-US" sz="10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Supplemental Regression</a:t>
            </a:r>
            <a:endParaRPr lang="en-US" sz="4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6082" name="Equation" r:id="rId5" imgW="114120" imgH="2156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52400" y="11430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*Attractiveness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22860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*Trustworthiness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32766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*Expertise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4343400"/>
            <a:ext cx="1905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Endorser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Familiarity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334000" y="1219200"/>
            <a:ext cx="2286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Endorser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Evaluation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791200" y="2590800"/>
            <a:ext cx="2286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Brand Attitude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486400" y="4191000"/>
            <a:ext cx="22860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Purchase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Intention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>
            <a:stCxn id="10" idx="3"/>
            <a:endCxn id="14" idx="2"/>
          </p:cNvCxnSpPr>
          <p:nvPr/>
        </p:nvCxnSpPr>
        <p:spPr>
          <a:xfrm>
            <a:off x="2057400" y="1524000"/>
            <a:ext cx="3276600" cy="190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3"/>
            <a:endCxn id="15" idx="2"/>
          </p:cNvCxnSpPr>
          <p:nvPr/>
        </p:nvCxnSpPr>
        <p:spPr>
          <a:xfrm>
            <a:off x="2057400" y="1524000"/>
            <a:ext cx="3733800" cy="1562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3"/>
            <a:endCxn id="16" idx="2"/>
          </p:cNvCxnSpPr>
          <p:nvPr/>
        </p:nvCxnSpPr>
        <p:spPr>
          <a:xfrm>
            <a:off x="2057400" y="1524000"/>
            <a:ext cx="3429000" cy="316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11" idx="3"/>
            <a:endCxn id="14" idx="2"/>
          </p:cNvCxnSpPr>
          <p:nvPr/>
        </p:nvCxnSpPr>
        <p:spPr>
          <a:xfrm flipV="1">
            <a:off x="2057400" y="1714500"/>
            <a:ext cx="3276600" cy="952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1" idx="3"/>
            <a:endCxn id="16" idx="2"/>
          </p:cNvCxnSpPr>
          <p:nvPr/>
        </p:nvCxnSpPr>
        <p:spPr>
          <a:xfrm>
            <a:off x="2057400" y="2667000"/>
            <a:ext cx="3429000" cy="2019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1" idx="3"/>
            <a:endCxn id="15" idx="2"/>
          </p:cNvCxnSpPr>
          <p:nvPr/>
        </p:nvCxnSpPr>
        <p:spPr>
          <a:xfrm>
            <a:off x="2057400" y="2667000"/>
            <a:ext cx="3733800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2" idx="3"/>
            <a:endCxn id="14" idx="2"/>
          </p:cNvCxnSpPr>
          <p:nvPr/>
        </p:nvCxnSpPr>
        <p:spPr>
          <a:xfrm flipV="1">
            <a:off x="2057400" y="1714500"/>
            <a:ext cx="3276600" cy="194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3"/>
            <a:endCxn id="15" idx="2"/>
          </p:cNvCxnSpPr>
          <p:nvPr/>
        </p:nvCxnSpPr>
        <p:spPr>
          <a:xfrm flipV="1">
            <a:off x="2057400" y="3086100"/>
            <a:ext cx="3733800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2" idx="3"/>
            <a:endCxn id="16" idx="2"/>
          </p:cNvCxnSpPr>
          <p:nvPr/>
        </p:nvCxnSpPr>
        <p:spPr>
          <a:xfrm>
            <a:off x="2057400" y="3657600"/>
            <a:ext cx="3429000" cy="10287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3" idx="3"/>
            <a:endCxn id="14" idx="2"/>
          </p:cNvCxnSpPr>
          <p:nvPr/>
        </p:nvCxnSpPr>
        <p:spPr>
          <a:xfrm flipV="1">
            <a:off x="2057400" y="1714500"/>
            <a:ext cx="3276600" cy="3009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13" idx="3"/>
            <a:endCxn id="15" idx="2"/>
          </p:cNvCxnSpPr>
          <p:nvPr/>
        </p:nvCxnSpPr>
        <p:spPr>
          <a:xfrm flipV="1">
            <a:off x="2057400" y="3086100"/>
            <a:ext cx="3733800" cy="1638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13" idx="3"/>
            <a:endCxn id="16" idx="2"/>
          </p:cNvCxnSpPr>
          <p:nvPr/>
        </p:nvCxnSpPr>
        <p:spPr>
          <a:xfrm flipV="1">
            <a:off x="2057400" y="4686300"/>
            <a:ext cx="3429000" cy="38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4800" y="54102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dirty="0" err="1" smtClean="0"/>
              <a:t>Ohanian</a:t>
            </a:r>
            <a:r>
              <a:rPr lang="en-US" dirty="0" smtClean="0"/>
              <a:t> (1990)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sz="4000" dirty="0" smtClean="0"/>
              <a:t>Supplemental Regression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685800"/>
            <a:ext cx="7772400" cy="4953001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Study 1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End </a:t>
            </a:r>
            <a:r>
              <a:rPr lang="en-US" sz="16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Att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6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en-US" sz="1600" i="1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en-US" sz="1600" dirty="0" smtClean="0">
                <a:ea typeface="+mn-ea"/>
                <a:cs typeface="+mn-cs"/>
              </a:rPr>
              <a:t>=.54; </a:t>
            </a:r>
            <a:r>
              <a:rPr lang="en-US" sz="1600" i="1" dirty="0" smtClean="0">
                <a:ea typeface="+mn-ea"/>
                <a:cs typeface="+mn-cs"/>
              </a:rPr>
              <a:t>p</a:t>
            </a:r>
            <a:r>
              <a:rPr lang="en-US" sz="1600" dirty="0" smtClean="0">
                <a:ea typeface="+mn-ea"/>
                <a:cs typeface="+mn-cs"/>
              </a:rPr>
              <a:t>=.000; </a:t>
            </a:r>
            <a:r>
              <a:rPr lang="en-US" sz="1600" dirty="0" err="1" smtClean="0">
                <a:ea typeface="+mn-ea"/>
                <a:cs typeface="+mn-cs"/>
              </a:rPr>
              <a:t>Fam</a:t>
            </a:r>
            <a:r>
              <a:rPr lang="en-US" sz="1600" dirty="0" smtClean="0">
                <a:ea typeface="+mn-ea"/>
                <a:cs typeface="+mn-cs"/>
              </a:rPr>
              <a:t> = .26, </a:t>
            </a:r>
            <a:r>
              <a:rPr lang="en-US" sz="1600" dirty="0" err="1" smtClean="0">
                <a:ea typeface="+mn-ea"/>
                <a:cs typeface="+mn-cs"/>
              </a:rPr>
              <a:t>Att</a:t>
            </a:r>
            <a:r>
              <a:rPr lang="en-US" sz="1600" dirty="0" smtClean="0">
                <a:ea typeface="+mn-ea"/>
                <a:cs typeface="+mn-cs"/>
              </a:rPr>
              <a:t> = .23, TW =.38)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Brand </a:t>
            </a:r>
            <a:r>
              <a:rPr lang="en-US" sz="1600" dirty="0" err="1" smtClean="0">
                <a:ea typeface="+mn-ea"/>
                <a:cs typeface="+mn-cs"/>
              </a:rPr>
              <a:t>Att</a:t>
            </a:r>
            <a:r>
              <a:rPr lang="en-US" sz="1600" dirty="0" smtClean="0">
                <a:ea typeface="+mn-ea"/>
                <a:cs typeface="+mn-cs"/>
              </a:rPr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=.29; </a:t>
            </a:r>
            <a:r>
              <a:rPr lang="en-US" sz="1600" i="1" dirty="0" smtClean="0"/>
              <a:t>p</a:t>
            </a:r>
            <a:r>
              <a:rPr lang="en-US" sz="1600" dirty="0" smtClean="0"/>
              <a:t>=.000; </a:t>
            </a:r>
            <a:r>
              <a:rPr lang="en-US" sz="1600" dirty="0" err="1" smtClean="0"/>
              <a:t>Fam</a:t>
            </a:r>
            <a:r>
              <a:rPr lang="en-US" sz="1600" dirty="0" smtClean="0"/>
              <a:t> = .23, Expertise = .22)</a:t>
            </a:r>
          </a:p>
          <a:p>
            <a:pPr lvl="1"/>
            <a:r>
              <a:rPr lang="en-US" sz="1600" dirty="0" err="1" smtClean="0">
                <a:ea typeface="+mn-ea"/>
                <a:cs typeface="+mn-cs"/>
              </a:rPr>
              <a:t>Purch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err="1" smtClean="0">
                <a:ea typeface="+mn-ea"/>
                <a:cs typeface="+mn-cs"/>
              </a:rPr>
              <a:t>Int</a:t>
            </a:r>
            <a:r>
              <a:rPr lang="en-US" sz="1600" dirty="0" smtClean="0">
                <a:ea typeface="+mn-ea"/>
                <a:cs typeface="+mn-cs"/>
              </a:rPr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=.2, </a:t>
            </a:r>
            <a:r>
              <a:rPr lang="en-US" sz="1600" i="1" dirty="0" smtClean="0"/>
              <a:t>p</a:t>
            </a:r>
            <a:r>
              <a:rPr lang="en-US" sz="1600" dirty="0" smtClean="0"/>
              <a:t>=.000; </a:t>
            </a:r>
            <a:r>
              <a:rPr lang="en-US" sz="1600" dirty="0" err="1" smtClean="0"/>
              <a:t>Fam</a:t>
            </a:r>
            <a:r>
              <a:rPr lang="en-US" sz="1600" dirty="0" smtClean="0"/>
              <a:t> = .32, </a:t>
            </a:r>
            <a:r>
              <a:rPr lang="en-US" sz="1600" dirty="0" err="1" smtClean="0"/>
              <a:t>Att</a:t>
            </a:r>
            <a:r>
              <a:rPr lang="en-US" sz="1600" dirty="0" smtClean="0"/>
              <a:t> = .21)</a:t>
            </a:r>
            <a:endParaRPr lang="en-US" sz="1600" dirty="0" smtClean="0">
              <a:ea typeface="+mn-ea"/>
              <a:cs typeface="+mn-cs"/>
            </a:endParaRPr>
          </a:p>
          <a:p>
            <a:pPr lvl="1"/>
            <a:endParaRPr lang="en-US" sz="1600" baseline="30000" dirty="0" smtClean="0"/>
          </a:p>
          <a:p>
            <a:r>
              <a:rPr lang="en-US" sz="2000" dirty="0" smtClean="0"/>
              <a:t>Study 2</a:t>
            </a:r>
          </a:p>
          <a:p>
            <a:pPr lvl="1"/>
            <a:r>
              <a:rPr lang="en-US" sz="1600" dirty="0" smtClean="0"/>
              <a:t>End </a:t>
            </a:r>
            <a:r>
              <a:rPr lang="en-US" sz="1600" dirty="0" err="1" smtClean="0"/>
              <a:t>Att</a:t>
            </a:r>
            <a:r>
              <a:rPr lang="en-US" sz="1600" dirty="0" smtClean="0"/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=.36, </a:t>
            </a:r>
            <a:r>
              <a:rPr lang="en-US" sz="1600" i="1" dirty="0" smtClean="0"/>
              <a:t>p</a:t>
            </a:r>
            <a:r>
              <a:rPr lang="en-US" sz="1600" dirty="0" smtClean="0"/>
              <a:t>=.000; </a:t>
            </a:r>
            <a:r>
              <a:rPr lang="en-US" sz="1600" dirty="0" err="1" smtClean="0"/>
              <a:t>Att</a:t>
            </a:r>
            <a:r>
              <a:rPr lang="en-US" sz="1600" dirty="0" smtClean="0"/>
              <a:t> = .34, TW = .26)</a:t>
            </a:r>
          </a:p>
          <a:p>
            <a:pPr lvl="1"/>
            <a:r>
              <a:rPr lang="en-US" sz="1600" dirty="0" smtClean="0"/>
              <a:t>Brand </a:t>
            </a:r>
            <a:r>
              <a:rPr lang="en-US" sz="1600" dirty="0" err="1" smtClean="0"/>
              <a:t>Att</a:t>
            </a:r>
            <a:r>
              <a:rPr lang="en-US" sz="1600" dirty="0" smtClean="0"/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=.06, </a:t>
            </a:r>
            <a:r>
              <a:rPr lang="en-US" sz="1600" i="1" dirty="0" smtClean="0"/>
              <a:t>p</a:t>
            </a:r>
            <a:r>
              <a:rPr lang="en-US" sz="1600" dirty="0" smtClean="0"/>
              <a:t>=.004; TW = .21)</a:t>
            </a:r>
          </a:p>
          <a:p>
            <a:pPr lvl="1"/>
            <a:r>
              <a:rPr lang="en-US" sz="1600" dirty="0" err="1" smtClean="0"/>
              <a:t>Purch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=.03, </a:t>
            </a:r>
            <a:r>
              <a:rPr lang="en-US" sz="1600" i="1" dirty="0" smtClean="0"/>
              <a:t>p</a:t>
            </a:r>
            <a:r>
              <a:rPr lang="en-US" sz="1600" dirty="0" smtClean="0"/>
              <a:t>=.001; TW = .31)</a:t>
            </a:r>
          </a:p>
          <a:p>
            <a:pPr lvl="1"/>
            <a:endParaRPr lang="en-US" sz="1800" dirty="0" smtClean="0"/>
          </a:p>
          <a:p>
            <a:r>
              <a:rPr lang="en-US" sz="2000" dirty="0" smtClean="0"/>
              <a:t>Study 3</a:t>
            </a:r>
          </a:p>
          <a:p>
            <a:pPr lvl="1"/>
            <a:r>
              <a:rPr lang="en-US" sz="1600" dirty="0" smtClean="0">
                <a:ea typeface="+mn-ea"/>
                <a:cs typeface="+mn-cs"/>
              </a:rPr>
              <a:t>End </a:t>
            </a:r>
            <a:r>
              <a:rPr lang="en-US" sz="1600" dirty="0" err="1" smtClean="0">
                <a:ea typeface="+mn-ea"/>
                <a:cs typeface="+mn-cs"/>
              </a:rPr>
              <a:t>Att</a:t>
            </a:r>
            <a:r>
              <a:rPr lang="en-US" sz="1600" dirty="0" smtClean="0">
                <a:ea typeface="+mn-ea"/>
                <a:cs typeface="+mn-cs"/>
              </a:rPr>
              <a:t> </a:t>
            </a:r>
            <a:r>
              <a:rPr lang="en-US" sz="1600" dirty="0" smtClean="0"/>
              <a:t>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=.6, </a:t>
            </a:r>
            <a:r>
              <a:rPr lang="en-US" sz="1600" i="1" dirty="0" smtClean="0"/>
              <a:t>p</a:t>
            </a:r>
            <a:r>
              <a:rPr lang="en-US" sz="1600" dirty="0" smtClean="0"/>
              <a:t>=.000;  </a:t>
            </a:r>
            <a:r>
              <a:rPr lang="en-US" sz="1600" dirty="0" err="1" smtClean="0"/>
              <a:t>Att</a:t>
            </a:r>
            <a:r>
              <a:rPr lang="en-US" sz="1600" dirty="0" smtClean="0"/>
              <a:t> = .35, TW = .52)</a:t>
            </a:r>
          </a:p>
          <a:p>
            <a:pPr lvl="1"/>
            <a:r>
              <a:rPr lang="en-US" sz="1600" dirty="0" smtClean="0"/>
              <a:t>Brand </a:t>
            </a:r>
            <a:r>
              <a:rPr lang="en-US" sz="1600" dirty="0" err="1" smtClean="0"/>
              <a:t>Att</a:t>
            </a:r>
            <a:r>
              <a:rPr lang="en-US" sz="1600" dirty="0" smtClean="0"/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=.16, </a:t>
            </a:r>
            <a:r>
              <a:rPr lang="en-US" sz="1600" i="1" dirty="0" smtClean="0"/>
              <a:t>p</a:t>
            </a:r>
            <a:r>
              <a:rPr lang="en-US" sz="1600" dirty="0" smtClean="0"/>
              <a:t>=.000; </a:t>
            </a:r>
            <a:r>
              <a:rPr lang="en-US" sz="1600" dirty="0" err="1" smtClean="0"/>
              <a:t>Att</a:t>
            </a:r>
            <a:r>
              <a:rPr lang="en-US" sz="1600" dirty="0" smtClean="0"/>
              <a:t> = ,27)</a:t>
            </a:r>
          </a:p>
          <a:p>
            <a:pPr lvl="1"/>
            <a:r>
              <a:rPr lang="en-US" sz="1600" dirty="0" err="1" smtClean="0"/>
              <a:t>Purch</a:t>
            </a:r>
            <a:r>
              <a:rPr lang="en-US" sz="1600" dirty="0" smtClean="0"/>
              <a:t> </a:t>
            </a:r>
            <a:r>
              <a:rPr lang="en-US" sz="1600" dirty="0" err="1" smtClean="0"/>
              <a:t>Int</a:t>
            </a:r>
            <a:r>
              <a:rPr lang="en-US" sz="1600" dirty="0" smtClean="0"/>
              <a:t> (</a:t>
            </a:r>
            <a:r>
              <a:rPr lang="en-US" sz="1600" i="1" dirty="0" smtClean="0"/>
              <a:t>r</a:t>
            </a:r>
            <a:r>
              <a:rPr lang="en-US" sz="1600" i="1" baseline="30000" dirty="0" smtClean="0"/>
              <a:t>2</a:t>
            </a:r>
            <a:r>
              <a:rPr lang="en-US" sz="1600" dirty="0" smtClean="0"/>
              <a:t>=.18, </a:t>
            </a:r>
            <a:r>
              <a:rPr lang="en-US" sz="1600" i="1" dirty="0" smtClean="0"/>
              <a:t>p</a:t>
            </a:r>
            <a:r>
              <a:rPr lang="en-US" sz="1600" dirty="0" smtClean="0"/>
              <a:t>=.001; TW = .38)</a:t>
            </a:r>
          </a:p>
          <a:p>
            <a:pPr lvl="1"/>
            <a:endParaRPr lang="en-US" sz="1600" dirty="0" smtClean="0"/>
          </a:p>
          <a:p>
            <a:pPr lvl="1"/>
            <a:endParaRPr lang="en-US" sz="1800" dirty="0" smtClean="0">
              <a:ea typeface="+mn-ea"/>
              <a:cs typeface="+mn-cs"/>
            </a:endParaRPr>
          </a:p>
          <a:p>
            <a:pPr lvl="3"/>
            <a:endParaRPr lang="en-US" sz="10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4098" name="Equation" r:id="rId5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 smtClean="0"/>
              <a:t>Discussion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0"/>
            <a:ext cx="7772400" cy="4648201"/>
          </a:xfrm>
        </p:spPr>
        <p:txBody>
          <a:bodyPr/>
          <a:lstStyle/>
          <a:p>
            <a:r>
              <a:rPr lang="en-US" sz="2000" dirty="0" smtClean="0"/>
              <a:t>SOMETHING ELSE IS DRIVING EVALUATIONS!!!!</a:t>
            </a:r>
          </a:p>
          <a:p>
            <a:endParaRPr lang="en-US" sz="2000" dirty="0" smtClean="0"/>
          </a:p>
          <a:p>
            <a:r>
              <a:rPr lang="en-US" sz="2000" dirty="0" smtClean="0"/>
              <a:t>Results provide minimal support for the effects of information type on responses.</a:t>
            </a:r>
          </a:p>
          <a:p>
            <a:endParaRPr lang="en-US" sz="2000" dirty="0" smtClean="0"/>
          </a:p>
          <a:p>
            <a:r>
              <a:rPr lang="en-US" sz="2000" dirty="0" smtClean="0"/>
              <a:t>Woods evaluations were, overall, lower than those for Donovan or Beckham, suggesting that actual negative information can be damaging.</a:t>
            </a:r>
          </a:p>
          <a:p>
            <a:endParaRPr lang="en-US" sz="2000" dirty="0" smtClean="0"/>
          </a:p>
          <a:p>
            <a:r>
              <a:rPr lang="en-US" sz="2000" dirty="0" smtClean="0"/>
              <a:t>Source credibility dimensions of Attractiveness and Trustworthiness are important determinants of endorser evaluations, suggesting that Expertise (functional information) may not be important in consumer responses to negative information.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endParaRPr lang="en-US" sz="24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z="4000" dirty="0" smtClean="0"/>
              <a:t>Limitations &amp; Future Research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1"/>
            <a:ext cx="7772400" cy="4648200"/>
          </a:xfrm>
        </p:spPr>
        <p:txBody>
          <a:bodyPr/>
          <a:lstStyle/>
          <a:p>
            <a:r>
              <a:rPr lang="en-US" sz="2400" dirty="0" smtClean="0"/>
              <a:t>Only 2 types of nonfunctional information presented</a:t>
            </a:r>
          </a:p>
          <a:p>
            <a:pPr lvl="1"/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Other failures may elicit responses of varying intensity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Solicit failure information from respondents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en-US" sz="2400" dirty="0" smtClean="0">
                <a:ea typeface="+mn-ea"/>
                <a:cs typeface="+mn-cs"/>
              </a:rPr>
              <a:t>Study context limited to sports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Potential for differential effects of other endorser failures</a:t>
            </a:r>
          </a:p>
          <a:p>
            <a:r>
              <a:rPr lang="en-US" sz="2400" dirty="0" smtClean="0"/>
              <a:t>Stimuli limited to males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Gender differences in terms of endorser perceptions</a:t>
            </a:r>
          </a:p>
          <a:p>
            <a:r>
              <a:rPr lang="en-US" sz="2400" dirty="0" smtClean="0"/>
              <a:t>Biased demographics of the sample</a:t>
            </a:r>
          </a:p>
          <a:p>
            <a:pPr lvl="1"/>
            <a:r>
              <a:rPr lang="en-US" sz="2000" dirty="0" smtClean="0">
                <a:ea typeface="+mn-ea"/>
                <a:cs typeface="+mn-cs"/>
              </a:rPr>
              <a:t>Potential for effects of ethnicity or age</a:t>
            </a:r>
          </a:p>
          <a:p>
            <a:r>
              <a:rPr lang="en-US" sz="2400" dirty="0" smtClean="0"/>
              <a:t>Relatively small proportion of fans participated.</a:t>
            </a:r>
          </a:p>
          <a:p>
            <a:pPr lvl="1"/>
            <a:r>
              <a:rPr lang="en-US" sz="2000" dirty="0" smtClean="0"/>
              <a:t>Post hoc analysis reveal significant effects of “fan” status on dependent variables, but only in Studies 1 and 2.</a:t>
            </a:r>
          </a:p>
          <a:p>
            <a:endParaRPr lang="en-US" sz="2400" dirty="0" smtClean="0">
              <a:ea typeface="+mn-ea"/>
              <a:cs typeface="+mn-cs"/>
            </a:endParaRPr>
          </a:p>
          <a:p>
            <a:endParaRPr lang="en-US" sz="2400" dirty="0" smtClean="0">
              <a:ea typeface="+mn-ea"/>
              <a:cs typeface="+mn-cs"/>
            </a:endParaRPr>
          </a:p>
          <a:p>
            <a:pPr>
              <a:buNone/>
            </a:pPr>
            <a:endParaRPr lang="en-US" sz="2400" dirty="0" smtClean="0">
              <a:ea typeface="+mn-ea"/>
              <a:cs typeface="+mn-cs"/>
            </a:endParaRPr>
          </a:p>
          <a:p>
            <a:pPr lvl="1">
              <a:buNone/>
            </a:pPr>
            <a:endParaRPr lang="en-US" sz="2000" dirty="0" smtClean="0">
              <a:ea typeface="+mn-ea"/>
              <a:cs typeface="+mn-cs"/>
            </a:endParaRPr>
          </a:p>
          <a:p>
            <a:pPr lvl="1"/>
            <a:r>
              <a:rPr lang="en-US" sz="2000" dirty="0" smtClean="0">
                <a:ea typeface="+mn-ea"/>
                <a:cs typeface="+mn-cs"/>
              </a:rPr>
              <a:t>Recommendations regarding the most appropriate recovery strategy in the event of an endorser failure</a:t>
            </a:r>
            <a:endParaRPr lang="en-US" sz="1800" dirty="0" smtClean="0">
              <a:ea typeface="+mn-ea"/>
              <a:cs typeface="+mn-cs"/>
            </a:endParaRPr>
          </a:p>
          <a:p>
            <a:pPr lvl="1"/>
            <a:endParaRPr lang="en-US" sz="1400" dirty="0" smtClean="0">
              <a:ea typeface="+mn-ea"/>
              <a:cs typeface="+mn-cs"/>
            </a:endParaRPr>
          </a:p>
          <a:p>
            <a:endParaRPr lang="en-US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05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itle 7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dirty="0" smtClean="0"/>
              <a:t>Building Celebrity Brands: Understanding Consumer Responses to Endorser Failures</a:t>
            </a:r>
          </a:p>
        </p:txBody>
      </p:sp>
      <p:sp>
        <p:nvSpPr>
          <p:cNvPr id="2054" name="Subtitle 8"/>
          <p:cNvSpPr>
            <a:spLocks noGrp="1"/>
          </p:cNvSpPr>
          <p:nvPr>
            <p:ph type="subTitle" idx="1"/>
          </p:nvPr>
        </p:nvSpPr>
        <p:spPr>
          <a:xfrm>
            <a:off x="1447800" y="1905000"/>
            <a:ext cx="6400800" cy="1752600"/>
          </a:xfrm>
        </p:spPr>
        <p:txBody>
          <a:bodyPr/>
          <a:lstStyle/>
          <a:p>
            <a:pPr eaLnBrk="1" hangingPunct="1"/>
            <a:r>
              <a:rPr lang="en-US" sz="1800" dirty="0" err="1" smtClean="0"/>
              <a:t>Allyn</a:t>
            </a:r>
            <a:r>
              <a:rPr lang="en-US" sz="1800" dirty="0" smtClean="0"/>
              <a:t> White</a:t>
            </a:r>
          </a:p>
          <a:p>
            <a:pPr eaLnBrk="1" hangingPunct="1"/>
            <a:r>
              <a:rPr lang="en-US" sz="1800" i="1" dirty="0" smtClean="0"/>
              <a:t>2</a:t>
            </a:r>
            <a:r>
              <a:rPr lang="en-US" sz="1800" i="1" baseline="30000" dirty="0" smtClean="0"/>
              <a:t>nd</a:t>
            </a:r>
            <a:r>
              <a:rPr lang="en-US" sz="1800" i="1" dirty="0" smtClean="0"/>
              <a:t> International Colloquium on </a:t>
            </a:r>
          </a:p>
          <a:p>
            <a:pPr eaLnBrk="1" hangingPunct="1"/>
            <a:r>
              <a:rPr lang="en-US" sz="1800" i="1" dirty="0" smtClean="0"/>
              <a:t>the Consumer Brand Relationship</a:t>
            </a:r>
          </a:p>
          <a:p>
            <a:pPr eaLnBrk="1" hangingPunct="1"/>
            <a:r>
              <a:rPr lang="en-US" sz="1800" dirty="0" smtClean="0"/>
              <a:t>March 19,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51B2E8-B0C9-4C03-8CF6-479C30EDD803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733800"/>
            <a:ext cx="632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YOU!</a:t>
            </a:r>
          </a:p>
          <a:p>
            <a:pPr algn="ctr"/>
            <a:r>
              <a:rPr lang="en-US" sz="3600" b="1" dirty="0" smtClean="0"/>
              <a:t>QUESTIONS/COMMENTS?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00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4102" name="Content Placeholder 6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eaLnBrk="1" hangingPunct="1"/>
            <a:r>
              <a:rPr lang="en-US" sz="2000" dirty="0" smtClean="0"/>
              <a:t>Existing research focus primarily on benefits of celebrity endorsements</a:t>
            </a:r>
            <a:r>
              <a:rPr lang="en-US" sz="1800" dirty="0" smtClean="0"/>
              <a:t>(Money et al. 2006; </a:t>
            </a:r>
            <a:r>
              <a:rPr lang="en-US" sz="1800" dirty="0" err="1" smtClean="0"/>
              <a:t>Agrawal</a:t>
            </a:r>
            <a:r>
              <a:rPr lang="en-US" sz="1800" dirty="0" smtClean="0"/>
              <a:t> and Kamakura 1995; </a:t>
            </a:r>
            <a:r>
              <a:rPr lang="en-US" sz="1800" dirty="0" err="1" smtClean="0"/>
              <a:t>Kamins</a:t>
            </a:r>
            <a:r>
              <a:rPr lang="en-US" sz="1800" dirty="0" smtClean="0"/>
              <a:t> and Gupta 1994)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Importance of examining currently under-researched negative endorser information, termed here as Endorser Failures</a:t>
            </a:r>
          </a:p>
          <a:p>
            <a:pPr lvl="1" eaLnBrk="1" hangingPunct="1"/>
            <a:r>
              <a:rPr lang="en-US" sz="1600" dirty="0" smtClean="0"/>
              <a:t>Currently un-researched functional or performance-related component of endorser failures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Athletes as a unique endorser segment</a:t>
            </a:r>
            <a:r>
              <a:rPr lang="en-US" sz="2400" dirty="0" smtClean="0"/>
              <a:t> </a:t>
            </a:r>
            <a:r>
              <a:rPr lang="en-US" sz="1800" dirty="0" smtClean="0"/>
              <a:t>(</a:t>
            </a:r>
            <a:r>
              <a:rPr lang="en-US" sz="1800" dirty="0" err="1" smtClean="0"/>
              <a:t>Koernig</a:t>
            </a:r>
            <a:r>
              <a:rPr lang="en-US" sz="1800" dirty="0" smtClean="0"/>
              <a:t> and Boyd 2009; Trout 2007)</a:t>
            </a:r>
          </a:p>
          <a:p>
            <a:pPr eaLnBrk="1" hangingPunct="1"/>
            <a:endParaRPr lang="en-US" sz="2000" dirty="0" smtClean="0"/>
          </a:p>
          <a:p>
            <a:pPr eaLnBrk="1" hangingPunct="1"/>
            <a:r>
              <a:rPr lang="en-US" sz="2000" dirty="0" smtClean="0"/>
              <a:t>Need for research examining the Match-Up Hypothesis </a:t>
            </a:r>
            <a:r>
              <a:rPr lang="en-US" sz="1800" dirty="0" smtClean="0"/>
              <a:t>(</a:t>
            </a:r>
            <a:r>
              <a:rPr lang="en-US" sz="1800" dirty="0" err="1" smtClean="0"/>
              <a:t>Kahle</a:t>
            </a:r>
            <a:r>
              <a:rPr lang="en-US" sz="1800" dirty="0" smtClean="0"/>
              <a:t> and Homer 1985)</a:t>
            </a:r>
            <a:r>
              <a:rPr lang="en-US" sz="2000" dirty="0" smtClean="0"/>
              <a:t> in an endorser failure context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020762"/>
          </a:xfrm>
        </p:spPr>
        <p:txBody>
          <a:bodyPr/>
          <a:lstStyle/>
          <a:p>
            <a:r>
              <a:rPr lang="en-US" dirty="0" smtClean="0"/>
              <a:t>Current Research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400050"/>
            <a:endParaRPr lang="en-US" sz="2400" dirty="0" smtClean="0"/>
          </a:p>
          <a:p>
            <a:pPr marL="400050"/>
            <a:r>
              <a:rPr lang="en-US" sz="2400" dirty="0" smtClean="0"/>
              <a:t>Examine the effect of endorser failure type (non-functional or functional) on consumer responses to learning of such information</a:t>
            </a:r>
          </a:p>
          <a:p>
            <a:pPr marL="800100" lvl="1">
              <a:buNone/>
            </a:pPr>
            <a:endParaRPr lang="en-US" sz="2000" dirty="0" smtClean="0"/>
          </a:p>
          <a:p>
            <a:pPr marL="400050"/>
            <a:endParaRPr lang="en-US" sz="2400" dirty="0" smtClean="0"/>
          </a:p>
          <a:p>
            <a:pPr marL="400050"/>
            <a:r>
              <a:rPr lang="en-US" sz="2400" dirty="0" smtClean="0"/>
              <a:t>Examine the effects of endorser-product congruence on the failure type-consumer response relationships</a:t>
            </a: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124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Framework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Celebrity endorsements are a highly utilized marketing strategy </a:t>
            </a:r>
            <a:r>
              <a:rPr lang="en-US" sz="1800" dirty="0" smtClean="0"/>
              <a:t>(</a:t>
            </a:r>
            <a:r>
              <a:rPr lang="en-US" sz="1800" dirty="0" err="1" smtClean="0"/>
              <a:t>Atkin</a:t>
            </a:r>
            <a:r>
              <a:rPr lang="en-US" sz="1800" dirty="0" smtClean="0"/>
              <a:t> and Block 1983; </a:t>
            </a:r>
            <a:r>
              <a:rPr lang="en-US" sz="1800" dirty="0" err="1" smtClean="0"/>
              <a:t>Erdogan</a:t>
            </a:r>
            <a:r>
              <a:rPr lang="en-US" sz="1800" dirty="0" smtClean="0"/>
              <a:t> et al. 2001).</a:t>
            </a:r>
          </a:p>
          <a:p>
            <a:pPr lvl="1"/>
            <a:endParaRPr lang="en-US" sz="1400" dirty="0" smtClean="0"/>
          </a:p>
          <a:p>
            <a:r>
              <a:rPr lang="en-US" sz="2400" dirty="0" smtClean="0"/>
              <a:t>Self-congruity theory proves useful in the context of endorsements.</a:t>
            </a:r>
          </a:p>
          <a:p>
            <a:pPr lvl="1"/>
            <a:r>
              <a:rPr lang="en-US" sz="2000" dirty="0" smtClean="0"/>
              <a:t>Endorser vs. Consumer Desired Self-concept</a:t>
            </a:r>
          </a:p>
          <a:p>
            <a:pPr marL="342900" lvl="1" indent="-342900">
              <a:buFontTx/>
              <a:buChar char="•"/>
            </a:pPr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Research should extend beyond abstract, symbolic characteristics of objects </a:t>
            </a:r>
            <a:r>
              <a:rPr lang="en-US" sz="1800" dirty="0" smtClean="0"/>
              <a:t>(Allen et al. 2008; </a:t>
            </a:r>
            <a:r>
              <a:rPr lang="en-US" sz="1800" dirty="0" err="1" smtClean="0"/>
              <a:t>Escalas</a:t>
            </a:r>
            <a:r>
              <a:rPr lang="en-US" sz="1800" dirty="0" smtClean="0"/>
              <a:t> and </a:t>
            </a:r>
            <a:r>
              <a:rPr lang="en-US" sz="1800" dirty="0" err="1" smtClean="0"/>
              <a:t>Bettman</a:t>
            </a:r>
            <a:r>
              <a:rPr lang="en-US" sz="1800" dirty="0" smtClean="0"/>
              <a:t> 2005) .</a:t>
            </a:r>
          </a:p>
          <a:p>
            <a:pPr lvl="1"/>
            <a:endParaRPr lang="en-US" sz="1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Conceptual Framework</a:t>
            </a:r>
            <a:br>
              <a:rPr lang="en-US" sz="4000" dirty="0" smtClean="0"/>
            </a:br>
            <a:r>
              <a:rPr lang="en-US" sz="4000" dirty="0" smtClean="0"/>
              <a:t>Endorser Failures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Results suggest that consumers can distinguish between different forms of negative endorser information</a:t>
            </a:r>
            <a:r>
              <a:rPr lang="en-US" sz="2800" dirty="0" smtClean="0"/>
              <a:t> </a:t>
            </a:r>
            <a:r>
              <a:rPr lang="en-US" sz="1800" dirty="0" smtClean="0"/>
              <a:t>(Louie and </a:t>
            </a:r>
            <a:r>
              <a:rPr lang="en-US" sz="1800" dirty="0" err="1" smtClean="0"/>
              <a:t>Obermiller</a:t>
            </a:r>
            <a:r>
              <a:rPr lang="en-US" sz="1800" dirty="0" smtClean="0"/>
              <a:t> 2002; Money et al. 2006).</a:t>
            </a:r>
          </a:p>
          <a:p>
            <a:pPr lvl="1"/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Non-functional Failure:  not directly related to endorser’s ability to perform</a:t>
            </a:r>
          </a:p>
          <a:p>
            <a:pPr lvl="2">
              <a:buFont typeface="Arial" pitchFamily="34" charset="0"/>
              <a:buChar char="•"/>
            </a:pPr>
            <a:r>
              <a:rPr lang="en-US" sz="1600" dirty="0" smtClean="0"/>
              <a:t>e.g., DUI; Infidelity</a:t>
            </a:r>
          </a:p>
          <a:p>
            <a:pPr lvl="1">
              <a:buNone/>
            </a:pPr>
            <a:endParaRPr lang="en-US" sz="2000" dirty="0" smtClean="0"/>
          </a:p>
          <a:p>
            <a:pPr marL="742950" lvl="2" indent="-342900"/>
            <a:r>
              <a:rPr lang="en-US" sz="2000" dirty="0" smtClean="0"/>
              <a:t>Functional Failure:  directly related to endorser’s ability to perform</a:t>
            </a:r>
          </a:p>
          <a:p>
            <a:pPr lvl="2"/>
            <a:r>
              <a:rPr lang="en-US" sz="1600" dirty="0" smtClean="0"/>
              <a:t>e.g., Poor performance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Conceptual Framework</a:t>
            </a:r>
            <a:br>
              <a:rPr lang="en-US" sz="4000" dirty="0" smtClean="0"/>
            </a:br>
            <a:r>
              <a:rPr lang="en-US" sz="4000" dirty="0" smtClean="0"/>
              <a:t>Endorser Failures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pPr marL="342900" lvl="1" indent="-342900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When exposed to non-functional failures, consumers should emphasize performance-unrelated attributes</a:t>
            </a:r>
            <a:r>
              <a:rPr lang="en-US" sz="2400" dirty="0" smtClean="0"/>
              <a:t> of the endorser over functional characteristics of brand as it relates to the endorser’s ability.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  </a:t>
            </a:r>
          </a:p>
          <a:p>
            <a:pPr lvl="1"/>
            <a:endParaRPr lang="en-US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H1: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Non-functional endorser failures will be associated with lower endorser evaluations than those for functional endorser failures.</a:t>
            </a:r>
            <a:endParaRPr lang="en-US" sz="2000" dirty="0" smtClean="0">
              <a:ea typeface="+mn-ea"/>
              <a:cs typeface="+mn-cs"/>
            </a:endParaRP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Conceptual Framework</a:t>
            </a:r>
            <a:br>
              <a:rPr lang="en-US" sz="4000" dirty="0" smtClean="0"/>
            </a:br>
            <a:r>
              <a:rPr lang="en-US" sz="4000" dirty="0" smtClean="0"/>
              <a:t>Endorser Failures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371599"/>
            <a:ext cx="7772400" cy="4267201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When exposed to functional failures, the brand as it relates to </a:t>
            </a:r>
            <a:r>
              <a:rPr lang="en-US" sz="2400" dirty="0" smtClean="0"/>
              <a:t>endorser’s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 performance will be </a:t>
            </a:r>
            <a:r>
              <a:rPr lang="en-US" sz="2400" dirty="0" smtClean="0"/>
              <a:t>emphasized</a:t>
            </a:r>
            <a:r>
              <a:rPr lang="en-US" sz="2400" dirty="0" smtClean="0">
                <a:solidFill>
                  <a:schemeClr val="tx1"/>
                </a:solidFill>
                <a:latin typeface="+mn-lt"/>
              </a:rPr>
              <a:t>.   </a:t>
            </a:r>
          </a:p>
          <a:p>
            <a:pPr lvl="1"/>
            <a:endParaRPr lang="en-US" sz="20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H2: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Functional endorser failures will be associated with lower brand evaluations than those for non-functional endorser failures.</a:t>
            </a:r>
          </a:p>
          <a:p>
            <a:endParaRPr lang="en-US" sz="1800" dirty="0" smtClean="0"/>
          </a:p>
          <a:p>
            <a:pPr lvl="1"/>
            <a:r>
              <a:rPr lang="en-US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H3: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Functional endorser failures will be associated with lower brand purchase intentions than those for non-functional endorser failures.</a:t>
            </a:r>
          </a:p>
          <a:p>
            <a:endParaRPr lang="en-US" sz="18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3600" dirty="0" smtClean="0"/>
              <a:t>Conceptual Framework</a:t>
            </a:r>
            <a:br>
              <a:rPr lang="en-US" sz="3600" dirty="0" smtClean="0"/>
            </a:br>
            <a:r>
              <a:rPr lang="en-US" sz="3600" dirty="0" smtClean="0"/>
              <a:t>Match-up Hypothesis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066801"/>
            <a:ext cx="7772400" cy="4572000"/>
          </a:xfrm>
        </p:spPr>
        <p:txBody>
          <a:bodyPr/>
          <a:lstStyle/>
          <a:p>
            <a:r>
              <a:rPr lang="en-US" sz="2400" dirty="0" smtClean="0"/>
              <a:t>Suggests that a perceived endorser-product fit enhances consumer responses to endorsements (</a:t>
            </a:r>
            <a:r>
              <a:rPr lang="en-US" sz="2400" dirty="0" err="1" smtClean="0"/>
              <a:t>Erdogan</a:t>
            </a:r>
            <a:r>
              <a:rPr lang="en-US" sz="2400" dirty="0" smtClean="0"/>
              <a:t> et al. 2001; </a:t>
            </a:r>
            <a:r>
              <a:rPr lang="en-US" sz="2400" dirty="0" err="1" smtClean="0"/>
              <a:t>Kirmani</a:t>
            </a:r>
            <a:r>
              <a:rPr lang="en-US" sz="2400" dirty="0" smtClean="0"/>
              <a:t> and </a:t>
            </a:r>
            <a:r>
              <a:rPr lang="en-US" sz="2400" dirty="0" err="1" smtClean="0"/>
              <a:t>Shiv</a:t>
            </a:r>
            <a:r>
              <a:rPr lang="en-US" sz="2400" dirty="0" smtClean="0"/>
              <a:t> 1998; Lynch and Schuler 1994)</a:t>
            </a:r>
          </a:p>
          <a:p>
            <a:pPr lvl="1"/>
            <a:r>
              <a:rPr lang="en-US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H4a: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In the context of a </a:t>
            </a:r>
            <a:r>
              <a:rPr lang="en-US" sz="1600" dirty="0" smtClean="0">
                <a:ea typeface="+mn-ea"/>
                <a:cs typeface="+mn-cs"/>
              </a:rPr>
              <a:t>non-f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unctional failure, a lower level of endorser-product congruence will be associated with lower attitude toward the endorser, as compared with high congruence contexts. </a:t>
            </a:r>
          </a:p>
          <a:p>
            <a:pPr lvl="1"/>
            <a:endParaRPr lang="en-US" sz="1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H4b: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In the context of a functional failure, a higher level of endorser-product congruence will be associated with </a:t>
            </a:r>
            <a:r>
              <a:rPr lang="en-US" sz="1600" dirty="0" smtClean="0">
                <a:ea typeface="+mn-ea"/>
                <a:cs typeface="+mn-cs"/>
              </a:rPr>
              <a:t>lower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brand attitudes, as compared with </a:t>
            </a:r>
            <a:r>
              <a:rPr lang="en-US" sz="1600" dirty="0" smtClean="0">
                <a:ea typeface="+mn-ea"/>
                <a:cs typeface="+mn-cs"/>
              </a:rPr>
              <a:t>low congruence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contexts.</a:t>
            </a:r>
          </a:p>
          <a:p>
            <a:pPr lvl="1"/>
            <a:endParaRPr lang="en-US" sz="1600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US" sz="16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H4c: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In the context of </a:t>
            </a:r>
            <a:r>
              <a:rPr lang="en-US" sz="1600" dirty="0" smtClean="0">
                <a:ea typeface="+mn-ea"/>
                <a:cs typeface="+mn-cs"/>
              </a:rPr>
              <a:t>a functional failure, a higher</a:t>
            </a:r>
            <a:r>
              <a:rPr lang="en-US" sz="1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level of endorser-product congruence will be associated with lower brand purchase intentions, as compared with low congruence contexts.</a:t>
            </a:r>
          </a:p>
          <a:p>
            <a:endParaRPr lang="en-US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5943600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5943600"/>
            <a:ext cx="9144000" cy="914400"/>
          </a:xfrm>
          <a:prstGeom prst="rect">
            <a:avLst/>
          </a:prstGeom>
          <a:solidFill>
            <a:srgbClr val="800000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7172" name="Picture 4" descr="mstate_monw_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5730875"/>
            <a:ext cx="1524000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Conceptual Framework</a:t>
            </a:r>
            <a:br>
              <a:rPr lang="en-US" sz="4000" dirty="0" smtClean="0"/>
            </a:br>
            <a:r>
              <a:rPr lang="en-US" sz="4000" dirty="0" smtClean="0"/>
              <a:t>Attitude Formation</a:t>
            </a:r>
            <a:endParaRPr lang="en-US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371599"/>
            <a:ext cx="7772400" cy="4267201"/>
          </a:xfrm>
        </p:spPr>
        <p:txBody>
          <a:bodyPr/>
          <a:lstStyle/>
          <a:p>
            <a:r>
              <a:rPr lang="en-US" sz="1800" dirty="0" smtClean="0"/>
              <a:t>Non-functional failure:  Drunk Driving</a:t>
            </a:r>
          </a:p>
          <a:p>
            <a:pPr lvl="1"/>
            <a:r>
              <a:rPr lang="en-US" sz="1400" dirty="0" smtClean="0"/>
              <a:t>What kind of person, overall, is Endorser?</a:t>
            </a:r>
          </a:p>
          <a:p>
            <a:pPr lvl="1"/>
            <a:r>
              <a:rPr lang="en-US" sz="1400" dirty="0" smtClean="0"/>
              <a:t>Is this the kind of person, overall, that I want to be?</a:t>
            </a:r>
          </a:p>
          <a:p>
            <a:pPr lvl="1"/>
            <a:r>
              <a:rPr lang="en-US" sz="1400" dirty="0" smtClean="0"/>
              <a:t>Is the brand related to his/her failure?</a:t>
            </a:r>
          </a:p>
          <a:p>
            <a:pPr lvl="1"/>
            <a:r>
              <a:rPr lang="en-US" sz="1400" dirty="0" smtClean="0"/>
              <a:t>If no, then majority of focus is on Endorser.</a:t>
            </a:r>
          </a:p>
          <a:p>
            <a:pPr lvl="1"/>
            <a:r>
              <a:rPr lang="en-US" sz="1400" dirty="0" smtClean="0"/>
              <a:t>Result:  lower endorser evaluations than for functional failures.</a:t>
            </a:r>
          </a:p>
          <a:p>
            <a:endParaRPr lang="en-US" sz="1800" dirty="0" smtClean="0"/>
          </a:p>
          <a:p>
            <a:r>
              <a:rPr lang="en-US" sz="1800" dirty="0" smtClean="0"/>
              <a:t>Functional failure:  Performing Poorly throughout Season</a:t>
            </a:r>
          </a:p>
          <a:p>
            <a:pPr lvl="1"/>
            <a:r>
              <a:rPr lang="en-US" sz="1400" dirty="0" smtClean="0"/>
              <a:t>How well is Endorser able to play?</a:t>
            </a:r>
          </a:p>
          <a:p>
            <a:pPr lvl="1"/>
            <a:r>
              <a:rPr lang="en-US" sz="1400" dirty="0" smtClean="0"/>
              <a:t>Is this the kind of performance ability that I would like to have?</a:t>
            </a:r>
          </a:p>
          <a:p>
            <a:pPr lvl="1"/>
            <a:r>
              <a:rPr lang="en-US" sz="1400" dirty="0" smtClean="0"/>
              <a:t>Is the brand related to his/her failure?</a:t>
            </a:r>
          </a:p>
          <a:p>
            <a:pPr lvl="1"/>
            <a:r>
              <a:rPr lang="en-US" sz="1400" dirty="0" smtClean="0"/>
              <a:t>If yes, then majority of focus is on the objective attributes of the brand as it relates to endorser’s ability to play.</a:t>
            </a:r>
          </a:p>
          <a:p>
            <a:pPr lvl="1"/>
            <a:r>
              <a:rPr lang="en-US" sz="1400" dirty="0" smtClean="0"/>
              <a:t>Result:  lower brand evaluations and purchase intentions than for non-functional failures.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52D9-723B-4095-BC8C-E27CCC785E9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1711</TotalTime>
  <Words>1470</Words>
  <Application>Microsoft Office PowerPoint</Application>
  <PresentationFormat>On-screen Show (4:3)</PresentationFormat>
  <Paragraphs>254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Equation</vt:lpstr>
      <vt:lpstr>    Building Celebrity Brands: Understanding Consumer Responses to Endorser Failures</vt:lpstr>
      <vt:lpstr>Introduction</vt:lpstr>
      <vt:lpstr>Current Research</vt:lpstr>
      <vt:lpstr>Conceptual Framework</vt:lpstr>
      <vt:lpstr>Conceptual Framework Endorser Failures</vt:lpstr>
      <vt:lpstr>Conceptual Framework Endorser Failures </vt:lpstr>
      <vt:lpstr>Conceptual Framework Endorser Failures</vt:lpstr>
      <vt:lpstr>Conceptual Framework Match-up Hypothesis</vt:lpstr>
      <vt:lpstr>Conceptual Framework Attitude Formation</vt:lpstr>
      <vt:lpstr>Conceptual Model </vt:lpstr>
      <vt:lpstr>Overview of Experiments</vt:lpstr>
      <vt:lpstr>Method</vt:lpstr>
      <vt:lpstr>Mean Ranges</vt:lpstr>
      <vt:lpstr>ANOVA Results</vt:lpstr>
      <vt:lpstr>Supplemental Regression</vt:lpstr>
      <vt:lpstr>Supplemental Regression</vt:lpstr>
      <vt:lpstr>Discussion</vt:lpstr>
      <vt:lpstr>Limitations &amp; Future Research</vt:lpstr>
      <vt:lpstr>Building Celebrity Brands: Understanding Consumer Responses to Endorser Failures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Mike</dc:creator>
  <cp:lastModifiedBy>Owner</cp:lastModifiedBy>
  <cp:revision>405</cp:revision>
  <dcterms:created xsi:type="dcterms:W3CDTF">2007-10-05T21:44:17Z</dcterms:created>
  <dcterms:modified xsi:type="dcterms:W3CDTF">2011-03-19T12:21:36Z</dcterms:modified>
</cp:coreProperties>
</file>