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4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3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4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20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 b="1" cap="small" sz="4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 b="1" sz="2400"/>
            </a:lvl1pPr>
            <a:lvl2pPr rtl="0" indent="0" marL="457200">
              <a:spcBef>
                <a:spcPts val="0"/>
              </a:spcBef>
              <a:buFont typeface="Times New Roman"/>
              <a:buNone/>
              <a:defRPr b="1" sz="2000"/>
            </a:lvl2pPr>
            <a:lvl3pPr rtl="0" indent="0" marL="914400">
              <a:spcBef>
                <a:spcPts val="0"/>
              </a:spcBef>
              <a:buFont typeface="Times New Roman"/>
              <a:buNone/>
              <a:defRPr b="1" sz="1800"/>
            </a:lvl3pPr>
            <a:lvl4pPr rtl="0" indent="0" marL="1371600">
              <a:spcBef>
                <a:spcPts val="0"/>
              </a:spcBef>
              <a:buFont typeface="Times New Roman"/>
              <a:buNone/>
              <a:defRPr b="1" sz="1600"/>
            </a:lvl4pPr>
            <a:lvl5pPr rtl="0" indent="0" marL="1828800">
              <a:spcBef>
                <a:spcPts val="0"/>
              </a:spcBef>
              <a:buFont typeface="Times New Roman"/>
              <a:buNone/>
              <a:defRPr b="1" sz="1600"/>
            </a:lvl5pPr>
            <a:lvl6pPr rtl="0" indent="0" marL="2286000">
              <a:spcBef>
                <a:spcPts val="0"/>
              </a:spcBef>
              <a:buFont typeface="Times New Roman"/>
              <a:buNone/>
              <a:defRPr b="1" sz="1600"/>
            </a:lvl6pPr>
            <a:lvl7pPr rtl="0" indent="0" marL="2743200">
              <a:spcBef>
                <a:spcPts val="0"/>
              </a:spcBef>
              <a:buFont typeface="Times New Roman"/>
              <a:buNone/>
              <a:defRPr b="1" sz="1600"/>
            </a:lvl7pPr>
            <a:lvl8pPr rtl="0" indent="0" marL="3200400">
              <a:spcBef>
                <a:spcPts val="0"/>
              </a:spcBef>
              <a:buFont typeface="Times New Roman"/>
              <a:buNone/>
              <a:defRPr b="1" sz="1600"/>
            </a:lvl8pPr>
            <a:lvl9pPr rtl="0" indent="0" marL="365760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 b="1" sz="2400"/>
            </a:lvl1pPr>
            <a:lvl2pPr rtl="0" indent="0" marL="457200">
              <a:spcBef>
                <a:spcPts val="0"/>
              </a:spcBef>
              <a:buFont typeface="Times New Roman"/>
              <a:buNone/>
              <a:defRPr b="1" sz="2000"/>
            </a:lvl2pPr>
            <a:lvl3pPr rtl="0" indent="0" marL="914400">
              <a:spcBef>
                <a:spcPts val="0"/>
              </a:spcBef>
              <a:buFont typeface="Times New Roman"/>
              <a:buNone/>
              <a:defRPr b="1" sz="1800"/>
            </a:lvl3pPr>
            <a:lvl4pPr rtl="0" indent="0" marL="1371600">
              <a:spcBef>
                <a:spcPts val="0"/>
              </a:spcBef>
              <a:buFont typeface="Times New Roman"/>
              <a:buNone/>
              <a:defRPr b="1" sz="1600"/>
            </a:lvl4pPr>
            <a:lvl5pPr rtl="0" indent="0" marL="1828800">
              <a:spcBef>
                <a:spcPts val="0"/>
              </a:spcBef>
              <a:buFont typeface="Times New Roman"/>
              <a:buNone/>
              <a:defRPr b="1" sz="1600"/>
            </a:lvl5pPr>
            <a:lvl6pPr rtl="0" indent="0" marL="2286000">
              <a:spcBef>
                <a:spcPts val="0"/>
              </a:spcBef>
              <a:buFont typeface="Times New Roman"/>
              <a:buNone/>
              <a:defRPr b="1" sz="1600"/>
            </a:lvl6pPr>
            <a:lvl7pPr rtl="0" indent="0" marL="2743200">
              <a:spcBef>
                <a:spcPts val="0"/>
              </a:spcBef>
              <a:buFont typeface="Times New Roman"/>
              <a:buNone/>
              <a:defRPr b="1" sz="1600"/>
            </a:lvl7pPr>
            <a:lvl8pPr rtl="0" indent="0" marL="3200400">
              <a:spcBef>
                <a:spcPts val="0"/>
              </a:spcBef>
              <a:buFont typeface="Times New Roman"/>
              <a:buNone/>
              <a:defRPr b="1" sz="1600"/>
            </a:lvl8pPr>
            <a:lvl9pPr rtl="0" indent="0" marL="365760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 sz="1400"/>
            </a:lvl1pPr>
            <a:lvl2pPr rtl="0" indent="0" marL="457200">
              <a:spcBef>
                <a:spcPts val="0"/>
              </a:spcBef>
              <a:buFont typeface="Times New Roman"/>
              <a:buNone/>
              <a:defRPr sz="1200"/>
            </a:lvl2pPr>
            <a:lvl3pPr rtl="0" indent="0" marL="914400">
              <a:spcBef>
                <a:spcPts val="0"/>
              </a:spcBef>
              <a:buFont typeface="Times New Roman"/>
              <a:buNone/>
              <a:defRPr sz="1000"/>
            </a:lvl3pPr>
            <a:lvl4pPr rtl="0" indent="0" marL="1371600">
              <a:spcBef>
                <a:spcPts val="0"/>
              </a:spcBef>
              <a:buFont typeface="Times New Roman"/>
              <a:buNone/>
              <a:defRPr sz="900"/>
            </a:lvl4pPr>
            <a:lvl5pPr rtl="0" indent="0" marL="1828800">
              <a:spcBef>
                <a:spcPts val="0"/>
              </a:spcBef>
              <a:buFont typeface="Times New Roman"/>
              <a:buNone/>
              <a:defRPr sz="900"/>
            </a:lvl5pPr>
            <a:lvl6pPr rtl="0" indent="0" marL="2286000">
              <a:spcBef>
                <a:spcPts val="0"/>
              </a:spcBef>
              <a:buFont typeface="Times New Roman"/>
              <a:buNone/>
              <a:defRPr sz="900"/>
            </a:lvl6pPr>
            <a:lvl7pPr rtl="0" indent="0" marL="2743200">
              <a:spcBef>
                <a:spcPts val="0"/>
              </a:spcBef>
              <a:buFont typeface="Times New Roman"/>
              <a:buNone/>
              <a:defRPr sz="900"/>
            </a:lvl7pPr>
            <a:lvl8pPr rtl="0" indent="0" marL="3200400">
              <a:spcBef>
                <a:spcPts val="0"/>
              </a:spcBef>
              <a:buFont typeface="Times New Roman"/>
              <a:buNone/>
              <a:defRPr sz="900"/>
            </a:lvl8pPr>
            <a:lvl9pPr rtl="0" indent="0" marL="365760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rgbClr val="888888"/>
              </a:buClr>
              <a:buFont typeface="Times New Roman"/>
              <a:buNone/>
              <a:defRPr strike="noStrike" u="none" b="0" cap="none" baseline="0" sz="3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 sz="1400"/>
            </a:lvl1pPr>
            <a:lvl2pPr rtl="0" indent="0" marL="457200">
              <a:spcBef>
                <a:spcPts val="0"/>
              </a:spcBef>
              <a:buFont typeface="Times New Roman"/>
              <a:buNone/>
              <a:defRPr sz="1200"/>
            </a:lvl2pPr>
            <a:lvl3pPr rtl="0" indent="0" marL="914400">
              <a:spcBef>
                <a:spcPts val="0"/>
              </a:spcBef>
              <a:buFont typeface="Times New Roman"/>
              <a:buNone/>
              <a:defRPr sz="1000"/>
            </a:lvl3pPr>
            <a:lvl4pPr rtl="0" indent="0" marL="1371600">
              <a:spcBef>
                <a:spcPts val="0"/>
              </a:spcBef>
              <a:buFont typeface="Times New Roman"/>
              <a:buNone/>
              <a:defRPr sz="900"/>
            </a:lvl4pPr>
            <a:lvl5pPr rtl="0" indent="0" marL="1828800">
              <a:spcBef>
                <a:spcPts val="0"/>
              </a:spcBef>
              <a:buFont typeface="Times New Roman"/>
              <a:buNone/>
              <a:defRPr sz="900"/>
            </a:lvl5pPr>
            <a:lvl6pPr rtl="0" indent="0" marL="2286000">
              <a:spcBef>
                <a:spcPts val="0"/>
              </a:spcBef>
              <a:buFont typeface="Times New Roman"/>
              <a:buNone/>
              <a:defRPr sz="900"/>
            </a:lvl6pPr>
            <a:lvl7pPr rtl="0" indent="0" marL="2743200">
              <a:spcBef>
                <a:spcPts val="0"/>
              </a:spcBef>
              <a:buFont typeface="Times New Roman"/>
              <a:buNone/>
              <a:defRPr sz="900"/>
            </a:lvl7pPr>
            <a:lvl8pPr rtl="0" indent="0" marL="3200400">
              <a:spcBef>
                <a:spcPts val="0"/>
              </a:spcBef>
              <a:buFont typeface="Times New Roman"/>
              <a:buNone/>
              <a:defRPr sz="900"/>
            </a:lvl8pPr>
            <a:lvl9pPr rtl="0" indent="0" marL="3657600">
              <a:spcBef>
                <a:spcPts val="0"/>
              </a:spcBef>
              <a:buFont typeface="Times New Roman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strike="noStrike" u="none" b="0" cap="none" baseline="0" sz="4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200" i="0">
              <a:solidFill>
                <a:srgbClr val="88888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4"/><Relationship Target="../media/image00.jpg" Type="http://schemas.openxmlformats.org/officeDocument/2006/relationships/image" Id="rId3"/><Relationship Target="../media/image10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17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0.jpg" Type="http://schemas.openxmlformats.org/officeDocument/2006/relationships/image" Id="rId3"/><Relationship Target="../media/image04.jpg" Type="http://schemas.openxmlformats.org/officeDocument/2006/relationships/image" Id="rId6"/><Relationship Target="../media/image05.jpg" Type="http://schemas.openxmlformats.org/officeDocument/2006/relationships/image" Id="rId5"/><Relationship Target="../media/image06.jpg" Type="http://schemas.openxmlformats.org/officeDocument/2006/relationships/image" Id="rId8"/><Relationship Target="../media/image16.png" Type="http://schemas.openxmlformats.org/officeDocument/2006/relationships/image" Id="rId7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79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y="1618830" x="685800"/>
            <a:ext cy="1027343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39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What’s this thing called Love?</a:t>
            </a:r>
            <a:br>
              <a:rPr strike="noStrike" u="none" b="0" cap="none" baseline="0" sz="39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</a:p>
        </p:txBody>
      </p:sp>
      <p:sp>
        <p:nvSpPr>
          <p:cNvPr id="87" name="Shape 87"/>
          <p:cNvSpPr txBox="1"/>
          <p:nvPr/>
        </p:nvSpPr>
        <p:spPr>
          <a:xfrm>
            <a:off y="2652422" x="1214991"/>
            <a:ext cy="894553" cx="672289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48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20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Exploring the relationship between brand love, personality, and the propensity to anthropomorphize</a:t>
            </a:r>
            <a:r>
              <a:rPr strike="noStrike" u="none" b="0" cap="none" baseline="0" sz="20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5061787" x="1214991"/>
            <a:ext cy="894553" cx="672289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48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17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Ronald Voorn and Sabrina Hegner</a:t>
            </a:r>
          </a:p>
          <a:p>
            <a:pPr algn="ctr" rtl="0" lvl="0" marR="0" indent="0" marL="0">
              <a:spcBef>
                <a:spcPts val="48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17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CBR Conference, Rollins College, Orlando , Florida.</a:t>
            </a:r>
          </a:p>
          <a:p>
            <a:pPr algn="ctr" rtl="0" lvl="0" marR="0" indent="0" marL="0">
              <a:spcBef>
                <a:spcPts val="48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17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Sep 27</a:t>
            </a:r>
            <a:r>
              <a:rPr strike="noStrike" u="none" b="0" cap="none" baseline="30000" sz="17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</a:t>
            </a:r>
            <a:r>
              <a:rPr strike="noStrike" u="none" b="0" cap="none" baseline="0" sz="17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, 2013</a:t>
            </a:r>
          </a:p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79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758568" x="1009441"/>
            <a:ext cy="4107149" cx="714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4864080" x="1009441"/>
            <a:ext cy="1345605" cx="7149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y="1041928" x="3581892"/>
            <a:ext cy="584776" cx="185607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y="1801566" x="878204"/>
            <a:ext cy="461664" cx="734302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spcBef>
                <a:spcPts val="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higher openness, the higher brand love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09711" x="878204"/>
            <a:ext cy="2369301" cx="7343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4763" x="0"/>
            <a:ext cy="5613235" cx="759014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y="625754" x="685800"/>
            <a:ext cy="5742223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801261" x="842759"/>
            <a:ext cy="3321826" cx="7401898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/>
        </p:nvSpPr>
        <p:spPr>
          <a:xfrm>
            <a:off y="1231601" x="1080437"/>
            <a:ext cy="1569660" cx="70390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ATP no mediator but the higher  ATP the higher brand love </a:t>
            </a:r>
          </a:p>
          <a:p>
            <a:pPr algn="l" rtl="0" lvl="0" marR="0" indent="-342900" marL="3429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High involvement and transformational products indeed score higher on brand love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79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y="2054702" x="1237379"/>
            <a:ext cy="4154983" cx="674046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Clear evidence ATP can have a positive effect on brand love scores.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If practitioners do not actively manage this process it might lead to non-desirable outcomes for their brands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Need to apply ATP cues towards the architecture of their brands by design.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Especially helpful to lower involvement and informational products in obtaining more brand love.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y="1381554" x="2751544"/>
            <a:ext cy="523219" cx="36144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Recommendations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y="1293382" x="904300"/>
            <a:ext cy="4893647" cx="736907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Practitioners could offer more opportunities for consumers to anthropomorphize through: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visual or other cues like the tone of voice in their marketing communication efforts,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sort of activities, sports or athletes they sponsor,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type of sales promotion offers 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personas they develop for their social media activities or</a:t>
            </a:r>
          </a:p>
          <a:p>
            <a:pPr algn="l" rtl="0" lvl="0" marR="0" indent="-457200" marL="457200">
              <a:spcBef>
                <a:spcPts val="0"/>
              </a:spcBef>
              <a:buClr>
                <a:srgbClr val="000000"/>
              </a:buClr>
              <a:buSzPct val="60416"/>
              <a:buFont typeface="Arial"/>
              <a:buChar char="●"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the kind of actors they select in their TV-commercials</a:t>
            </a:r>
          </a:p>
          <a:p>
            <a:pPr algn="l" rtl="0" lvl="0" marR="0" indent="-387350" marL="45720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/>
        </p:nvSpPr>
        <p:spPr>
          <a:xfrm>
            <a:off y="625754" x="685800"/>
            <a:ext cy="5742223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1372" x="1373300"/>
            <a:ext cy="3142269" cx="3408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31433" x="4474583"/>
            <a:ext cy="3142209" cx="270244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y="1550903" x="1373300"/>
            <a:ext cy="830996" cx="637729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Because the one Nespresso is not the other one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y="1828153" x="2047966"/>
            <a:ext cy="4061307" cx="52230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Content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Introduction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Research Questions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Brand Love and Big 5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Anthropomorphisation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Product Grid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Hypotheses and Model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Results</a:t>
            </a:r>
          </a:p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3125"/>
              <a:buFont typeface="Libre Baskerville"/>
              <a:buAutoNum type="arabicPeriod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Discussion</a:t>
            </a:r>
          </a:p>
          <a:p>
            <a:pPr algn="l" rtl="0" lvl="0" marR="0" indent="-234950" marL="51435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ctr" rtl="0" lvl="0" marR="0" indent="-234950" marL="51435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65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4763" x="0"/>
            <a:ext cy="5613235" cx="759014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y="625754" x="685800"/>
            <a:ext cy="5742223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581900" x="1438863"/>
            <a:ext cy="2224372" cx="222437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y="2600561" x="3663237"/>
            <a:ext cy="2873539" cx="522305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Ronald Voorn MSc.</a:t>
            </a:r>
          </a:p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28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1.0 : Advertising</a:t>
            </a:r>
          </a:p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28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2.0 : Marketing</a:t>
            </a:r>
          </a:p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28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3.0 : CEO</a:t>
            </a:r>
          </a:p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285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4.0 : PhD student/Lecturer </a:t>
            </a:r>
          </a:p>
          <a:p>
            <a:pPr algn="ctr" rtl="0" lvl="0" marR="0" indent="-234950" marL="51435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65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y="1806333" x="1685819"/>
            <a:ext cy="523219" cx="549355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800" lang="en-US" i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Involved with brands since 1979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79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64316" x="685800"/>
            <a:ext cy="4763112" cx="777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44853" x="685800"/>
            <a:ext cy="4388523" cx="777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4763" x="0"/>
            <a:ext cy="5613235" cx="759014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y="625754" x="685800"/>
            <a:ext cy="5742223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8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</a:t>
            </a:r>
            <a:r>
              <a:rPr strike="noStrike" u="none" b="0" cap="none" baseline="0" sz="24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</a:t>
            </a:r>
            <a:r>
              <a:rPr strike="noStrike" u="none" b="0" cap="none" baseline="0" sz="24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Research Questions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RQ1: To what extent does personality influence Brand Love (the BAB prototype and its seven antecedent elements )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RQ2: To what extent does the propensity to anthropomorphize mediate the influence of personality on the brand love prototype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400" i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RQ3: To what extent does the consumer’s categorization of products directly influence the brand love scores</a:t>
            </a:r>
          </a:p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79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y="1079371" x="2453818"/>
            <a:ext cy="571043" cx="465513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Libre Baskerville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Anthropomorphisation</a:t>
            </a:r>
          </a:p>
          <a:p>
            <a:pPr algn="ctr" rtl="0" lvl="0" marR="0" indent="-234950" marL="51435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r>
              <a:t/>
            </a:r>
            <a:endParaRPr strike="noStrike" u="none" b="0" cap="none" baseline="0" sz="2650" i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pic>
        <p:nvPicPr>
          <p:cNvPr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025605" x="6787300"/>
            <a:ext cy="1184081" cx="167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420800" x="685800"/>
            <a:ext cy="2530814" cx="3575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951616" x="685799"/>
            <a:ext cy="2258069" cx="3575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3951616" x="4602067"/>
            <a:ext cy="2258070" cx="3856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20800" x="4602067"/>
            <a:ext cy="2530814" cx="3856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y="3557892" x="3820796"/>
            <a:ext cy="1194649" cx="1169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6858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y="758568" x="685800"/>
            <a:ext cy="5451117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79641" x="897476"/>
            <a:ext cy="4271779" cx="725972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y="1679641" x="897476"/>
            <a:ext cy="461664" cx="419825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Rossiter Percy Grid (1991)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4763" x="0"/>
            <a:ext cy="5613235" cx="759014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/>
          <p:nvPr/>
        </p:nvSpPr>
        <p:spPr>
          <a:xfrm>
            <a:off y="625754" x="685800"/>
            <a:ext cy="5742223" cx="7772400"/>
          </a:xfrm>
          <a:prstGeom prst="rect">
            <a:avLst/>
          </a:prstGeom>
          <a:solidFill>
            <a:schemeClr val="lt1">
              <a:alpha val="45882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 txBox="1"/>
          <p:nvPr>
            <p:ph idx="11" type="ftr"/>
          </p:nvPr>
        </p:nvSpPr>
        <p:spPr>
          <a:xfrm>
            <a:off y="6346210" x="4781387"/>
            <a:ext cy="511788" cx="4362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2013 Consumer Brand Relations Conference, Orlando, Florida</a:t>
            </a:r>
          </a:p>
        </p:txBody>
      </p:sp>
      <p:sp>
        <p:nvSpPr>
          <p:cNvPr id="159" name="Shape 159"/>
          <p:cNvSpPr/>
          <p:nvPr/>
        </p:nvSpPr>
        <p:spPr>
          <a:xfrm>
            <a:off y="1452563" x="685800"/>
            <a:ext cy="3785651" cx="777239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H1: Extroversion is positively associated with brand love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H2: Neuroticism is positively associated with brand love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H3: The relation between personality and brand love is mediated by the propensity to apply ATP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H4 Brands that belong to the high involvement category will receive higher scores on brand love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000" lang="en-US" i="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H5: Brands that belong to the transformational category will receive higher scores on brand love than informational brands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867787" x="3351550"/>
            <a:ext cy="584776" cx="254012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Hypotheses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